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94" r:id="rId2"/>
    <p:sldId id="307" r:id="rId3"/>
    <p:sldId id="298" r:id="rId4"/>
    <p:sldId id="275" r:id="rId5"/>
    <p:sldId id="284" r:id="rId6"/>
    <p:sldId id="295" r:id="rId7"/>
    <p:sldId id="299" r:id="rId8"/>
    <p:sldId id="303" r:id="rId9"/>
    <p:sldId id="304" r:id="rId10"/>
    <p:sldId id="305" r:id="rId11"/>
    <p:sldId id="302" r:id="rId12"/>
    <p:sldId id="300" r:id="rId13"/>
    <p:sldId id="301" r:id="rId14"/>
    <p:sldId id="306" r:id="rId1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657" y="4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d.fnal.gov/EP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d.fnal.gov/EPG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Engineering Manual – Mysteries of Engineering Revealed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Paul C Czarapata	</a:t>
            </a:r>
          </a:p>
          <a:p>
            <a:r>
              <a:rPr lang="en-US" dirty="0"/>
              <a:t>Navigating the Engineering Manual</a:t>
            </a:r>
          </a:p>
          <a:p>
            <a:r>
              <a:rPr lang="en-US" dirty="0"/>
              <a:t>08 April 2021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DC6A03-F72F-4D2C-816D-C69F2A4CD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59371"/>
            <a:ext cx="8672513" cy="37327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BF2EFD-E227-4D59-9D1B-8FB9D2A8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and Project Risk Elements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65E9C-74B4-4F98-915E-EFA5B6D5AE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215B4-79EA-4962-A580-46FC514F4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38B1-6E50-42AD-805A-7B747BE31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6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97C167-A8CD-420C-95A3-68AED554B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 the Necessary and Sufficient requirements.</a:t>
            </a:r>
          </a:p>
          <a:p>
            <a:pPr lvl="1"/>
            <a:r>
              <a:rPr lang="en-US" dirty="0"/>
              <a:t>This is a list of all the Standards and rules we are required by our Contract to follow.</a:t>
            </a:r>
          </a:p>
          <a:p>
            <a:pPr lvl="2"/>
            <a:r>
              <a:rPr lang="en-US" dirty="0"/>
              <a:t>Things like the ASME Standards and National Electrical Code etc.</a:t>
            </a:r>
          </a:p>
          <a:p>
            <a:r>
              <a:rPr lang="en-US" dirty="0"/>
              <a:t>Engineering Design Reviews.</a:t>
            </a:r>
          </a:p>
          <a:p>
            <a:pPr lvl="1"/>
            <a:r>
              <a:rPr lang="en-US" dirty="0"/>
              <a:t>This is, in my opinion, the last line of defense we have.</a:t>
            </a:r>
          </a:p>
          <a:p>
            <a:pPr lvl="2"/>
            <a:r>
              <a:rPr lang="en-US" dirty="0"/>
              <a:t>The review team must be made up of knowledgeable Engineers (and sometimes Scientists) who can find the things we should not do in the design.</a:t>
            </a:r>
          </a:p>
          <a:p>
            <a:pPr lvl="3"/>
            <a:r>
              <a:rPr lang="en-US" dirty="0"/>
              <a:t>One that I still remember has to do with the use of grease in radioactive components.</a:t>
            </a:r>
          </a:p>
          <a:p>
            <a:pPr lvl="3"/>
            <a:r>
              <a:rPr lang="en-US" dirty="0"/>
              <a:t>Another is not taking into account the environmental conditions your design will work in for its lifetime.</a:t>
            </a:r>
          </a:p>
          <a:p>
            <a:r>
              <a:rPr lang="en-US" dirty="0"/>
              <a:t>Remember, a design review is not finding fault with you but trying to help you find things you may not have encountered yet no matter where you are in </a:t>
            </a:r>
            <a:r>
              <a:rPr lang="en-US"/>
              <a:t>your career.</a:t>
            </a:r>
            <a:endParaRPr lang="en-US" dirty="0"/>
          </a:p>
          <a:p>
            <a:pPr lvl="1"/>
            <a:r>
              <a:rPr lang="en-US" b="1" i="1" u="sng" dirty="0"/>
              <a:t>Don’t let a weak review condemn your project to failure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12262F-7CA4-4181-827A-A7BDADB2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8C2E4-366A-4640-8B62-010AE505A1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9270A-72F5-472F-ADE3-3A2EDFFBD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97B4B-FBCB-45C8-9E55-A50F209B2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222672-4975-4D44-B747-5EB4117BD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674488"/>
            <a:ext cx="8672513" cy="3886753"/>
          </a:xfrm>
        </p:spPr>
        <p:txBody>
          <a:bodyPr/>
          <a:lstStyle/>
          <a:p>
            <a:r>
              <a:rPr lang="en-US" dirty="0"/>
              <a:t>Hopefully it is a commonsense method to approach design of a needed item.</a:t>
            </a:r>
          </a:p>
          <a:p>
            <a:r>
              <a:rPr lang="en-US" dirty="0"/>
              <a:t>Hopefully, it can keep you on track and out of trouble.</a:t>
            </a:r>
          </a:p>
          <a:p>
            <a:r>
              <a:rPr lang="en-US" dirty="0"/>
              <a:t>The approach works no matter how expensive or critical the item.</a:t>
            </a:r>
          </a:p>
          <a:p>
            <a:endParaRPr lang="en-US" dirty="0"/>
          </a:p>
          <a:p>
            <a:r>
              <a:rPr lang="en-US" dirty="0"/>
              <a:t>The Engineering Manual was developed by Fermilab engineers.</a:t>
            </a:r>
          </a:p>
          <a:p>
            <a:pPr lvl="1"/>
            <a:r>
              <a:rPr lang="en-US" dirty="0"/>
              <a:t>At the time it was written, there were no engineering manuals at any other National lab.</a:t>
            </a:r>
          </a:p>
          <a:p>
            <a:pPr lvl="1"/>
            <a:r>
              <a:rPr lang="en-US" dirty="0"/>
              <a:t>There are at least three other labs that have copied our manual and modified it for their use.</a:t>
            </a:r>
          </a:p>
          <a:p>
            <a:pPr lvl="1"/>
            <a:endParaRPr lang="en-US" dirty="0"/>
          </a:p>
          <a:p>
            <a:r>
              <a:rPr lang="en-US" b="1" i="1" u="sng" dirty="0"/>
              <a:t>The Manual is not overly prescriptive, it provides what should be done in a graded approach fashion and you decide how to accomplish that.</a:t>
            </a:r>
          </a:p>
          <a:p>
            <a:r>
              <a:rPr lang="en-US" sz="2800" dirty="0">
                <a:solidFill>
                  <a:schemeClr val="tx1"/>
                </a:solidFill>
              </a:rPr>
              <a:t>Graded Approach.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4CC95D-A883-493B-8B84-30758EE5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Engineering Manual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F794D-B2DF-4395-9E11-8BECB8E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77682-513C-4D88-9DDA-CC2F1B0C4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3429-D43E-4C46-AF71-7241C6FD6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6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93F7B-2D41-40BB-9A73-083C33265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new section on Transportation in the Risk Analysis.</a:t>
            </a:r>
          </a:p>
          <a:p>
            <a:pPr lvl="1"/>
            <a:r>
              <a:rPr lang="en-US" dirty="0"/>
              <a:t>This has not been finalized yet but will be soon.</a:t>
            </a:r>
          </a:p>
          <a:p>
            <a:pPr lvl="1"/>
            <a:endParaRPr lang="en-US" dirty="0"/>
          </a:p>
          <a:p>
            <a:r>
              <a:rPr lang="en-US" dirty="0"/>
              <a:t>There is also a new section on Reliability and Availability Calculations</a:t>
            </a:r>
          </a:p>
          <a:p>
            <a:endParaRPr lang="en-US" dirty="0"/>
          </a:p>
          <a:p>
            <a:r>
              <a:rPr lang="en-US" dirty="0"/>
              <a:t>The above two sections can be found on the </a:t>
            </a:r>
            <a:r>
              <a:rPr lang="en-US" b="1" u="sng" dirty="0"/>
              <a:t>Engineering Resource Guide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https://ad.fnal.gov/EPG/</a:t>
            </a:r>
            <a:endParaRPr lang="en-US" dirty="0"/>
          </a:p>
          <a:p>
            <a:endParaRPr lang="en-US" dirty="0"/>
          </a:p>
          <a:p>
            <a:r>
              <a:rPr lang="en-US" dirty="0"/>
              <a:t>Check the resource guide out and if you have suggestions, contact me</a:t>
            </a:r>
          </a:p>
          <a:p>
            <a:r>
              <a:rPr lang="en-US" dirty="0"/>
              <a:t>pcceed@fnal.gov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2A535B-263C-4E0B-AA4D-803F39D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help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87C9C-4DE2-4169-9908-9935416C3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DE0E2-165A-4897-93C0-0A92B0150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F7CE-9CEE-4E37-9241-5F5DF975B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0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950EBC-F51B-4862-9598-28FBDC452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Questions or comments?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084CF3-74A9-4F34-B062-B615C17C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CC4D-030A-4879-B51D-DC9D0943F3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A050C-ED9E-4EE8-A57B-9837221E0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14642-0D9D-49A5-BBC8-FDDB32005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3F66D44-EA17-4705-AAE2-AEDD7307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32" y="78223"/>
            <a:ext cx="3789418" cy="4876463"/>
          </a:xfrm>
          <a:prstGeom prst="rect">
            <a:avLst/>
          </a:prstGeom>
        </p:spPr>
      </p:pic>
      <p:pic>
        <p:nvPicPr>
          <p:cNvPr id="10" name="Picture 9" descr="Pie chart&#10;&#10;Description automatically generated">
            <a:extLst>
              <a:ext uri="{FF2B5EF4-FFF2-40B4-BE49-F238E27FC236}">
                <a16:creationId xmlns:a16="http://schemas.microsoft.com/office/drawing/2014/main" id="{6F005C8D-9B2B-4126-B57F-78C18C218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324"/>
            <a:ext cx="5132332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4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BE26A8-6395-41A9-829A-AFA8305C3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with CERN quadrupoles built by FNAL causing damage to part of a string.</a:t>
            </a:r>
          </a:p>
          <a:p>
            <a:pPr lvl="1"/>
            <a:r>
              <a:rPr lang="en-US" dirty="0"/>
              <a:t>Director Pier </a:t>
            </a:r>
            <a:r>
              <a:rPr lang="en-US" dirty="0" err="1"/>
              <a:t>Oddone</a:t>
            </a:r>
            <a:r>
              <a:rPr lang="en-US" dirty="0"/>
              <a:t> asked that I look into what happened. (I refused death by power point review, so I held a working technical review.)</a:t>
            </a:r>
          </a:p>
          <a:p>
            <a:pPr lvl="1"/>
            <a:r>
              <a:rPr lang="en-US" dirty="0"/>
              <a:t>DOE insisted the lab bring in an outside company to do the same thing.</a:t>
            </a:r>
          </a:p>
          <a:p>
            <a:pPr lvl="2"/>
            <a:r>
              <a:rPr lang="en-US" dirty="0"/>
              <a:t>History at the lab had prototyping as a key element</a:t>
            </a:r>
          </a:p>
          <a:p>
            <a:pPr lvl="3"/>
            <a:r>
              <a:rPr lang="en-US" dirty="0"/>
              <a:t>Could not do it for a large, expensive magnet.</a:t>
            </a:r>
          </a:p>
          <a:p>
            <a:pPr lvl="3"/>
            <a:r>
              <a:rPr lang="en-US" dirty="0"/>
              <a:t>Information from CERN was incorrect! Vent back pressure was higher than stated.</a:t>
            </a:r>
          </a:p>
          <a:p>
            <a:pPr lvl="3"/>
            <a:r>
              <a:rPr lang="en-US" dirty="0"/>
              <a:t>Verbal communication to partner lab of change that was needed.</a:t>
            </a:r>
          </a:p>
          <a:p>
            <a:pPr lvl="3"/>
            <a:r>
              <a:rPr lang="en-US" dirty="0"/>
              <a:t>Verbal change request from partner lab to vendor. MISUNDERSTANDING and no follow up.</a:t>
            </a:r>
          </a:p>
          <a:p>
            <a:pPr lvl="1"/>
            <a:r>
              <a:rPr lang="en-US" dirty="0"/>
              <a:t>Outside company faulted the lab for not having an engineering manual.</a:t>
            </a:r>
          </a:p>
          <a:p>
            <a:pPr lvl="2"/>
            <a:r>
              <a:rPr lang="en-US" dirty="0"/>
              <a:t>DOE was also interested in the manual.</a:t>
            </a:r>
          </a:p>
          <a:p>
            <a:pPr lvl="2"/>
            <a:r>
              <a:rPr lang="en-US" dirty="0"/>
              <a:t>Group put together by Pier to develop a manual.</a:t>
            </a:r>
          </a:p>
          <a:p>
            <a:pPr lvl="3"/>
            <a:r>
              <a:rPr lang="en-US" dirty="0"/>
              <a:t>Originally we were told that LBL had a “black book” for engineering.</a:t>
            </a:r>
          </a:p>
          <a:p>
            <a:pPr lvl="4"/>
            <a:r>
              <a:rPr lang="en-US" dirty="0"/>
              <a:t>When I asked, the engineer at LBL said “what black book?”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B291A-1191-4DDB-BF75-6F86D8A0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the manual come from?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76E80-5E34-4190-9B9C-AB2F581F2C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0F71-0BDD-4F44-BA16-099BCDE8A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D10FD-68C1-48A4-8382-BF3AB4C5A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3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71E06-4BE5-46C9-8871-B01ABDB4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97290-9986-43B3-9051-0EC51CF4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F1EEC-B355-47E2-B015-73C2A05F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4FDF5BB1-7CF6-4FFC-8377-452EC9A588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119" b="16119"/>
          <a:stretch>
            <a:fillRect/>
          </a:stretch>
        </p:blipFill>
        <p:spPr>
          <a:xfrm>
            <a:off x="580248" y="448641"/>
            <a:ext cx="8161111" cy="4094052"/>
          </a:xfr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4B1FB1-1097-421B-BF17-3249A75FCAE2}"/>
              </a:ext>
            </a:extLst>
          </p:cNvPr>
          <p:cNvSpPr/>
          <p:nvPr/>
        </p:nvSpPr>
        <p:spPr>
          <a:xfrm>
            <a:off x="4195483" y="1187021"/>
            <a:ext cx="1145689" cy="39265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Engineering Manual</a:t>
            </a:r>
          </a:p>
        </p:txBody>
      </p:sp>
    </p:spTree>
    <p:extLst>
      <p:ext uri="{BB962C8B-B14F-4D97-AF65-F5344CB8AC3E}">
        <p14:creationId xmlns:p14="http://schemas.microsoft.com/office/powerpoint/2010/main" val="274986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F02FCE00-439A-4A98-9192-A4B700020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382" y="728663"/>
            <a:ext cx="7258948" cy="3794125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Process at Fermilab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6A03F-C7D8-4271-9821-2CD1E4815CFD}"/>
              </a:ext>
            </a:extLst>
          </p:cNvPr>
          <p:cNvSpPr/>
          <p:nvPr/>
        </p:nvSpPr>
        <p:spPr>
          <a:xfrm>
            <a:off x="935382" y="1699708"/>
            <a:ext cx="2158090" cy="2121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Engineering Manual covers bottom blocks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C73C08-868B-43F8-B713-B515C19A39C1}"/>
              </a:ext>
            </a:extLst>
          </p:cNvPr>
          <p:cNvCxnSpPr/>
          <p:nvPr/>
        </p:nvCxnSpPr>
        <p:spPr>
          <a:xfrm>
            <a:off x="3107760" y="3334871"/>
            <a:ext cx="1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4C7B9F-28E7-445E-9B32-ECC88577944F}"/>
              </a:ext>
            </a:extLst>
          </p:cNvPr>
          <p:cNvCxnSpPr>
            <a:cxnSpLocks/>
          </p:cNvCxnSpPr>
          <p:nvPr/>
        </p:nvCxnSpPr>
        <p:spPr>
          <a:xfrm>
            <a:off x="3018168" y="3334871"/>
            <a:ext cx="25435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A2910B-930E-486C-A759-8336FB629721}"/>
              </a:ext>
            </a:extLst>
          </p:cNvPr>
          <p:cNvCxnSpPr>
            <a:stCxn id="9" idx="3"/>
          </p:cNvCxnSpPr>
          <p:nvPr/>
        </p:nvCxnSpPr>
        <p:spPr>
          <a:xfrm>
            <a:off x="3093472" y="2760468"/>
            <a:ext cx="2104320" cy="4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B4331E-C988-40F1-94AC-45B36C942213}"/>
              </a:ext>
            </a:extLst>
          </p:cNvPr>
          <p:cNvCxnSpPr/>
          <p:nvPr/>
        </p:nvCxnSpPr>
        <p:spPr>
          <a:xfrm>
            <a:off x="3093472" y="1963271"/>
            <a:ext cx="16129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FD3683E-0F09-46D0-A5D5-02C9288C646E}"/>
              </a:ext>
            </a:extLst>
          </p:cNvPr>
          <p:cNvSpPr/>
          <p:nvPr/>
        </p:nvSpPr>
        <p:spPr>
          <a:xfrm>
            <a:off x="6427694" y="3127786"/>
            <a:ext cx="1766636" cy="4141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Sub-assemblies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CA62C8-C958-40CA-8DD0-99F085DEF979}"/>
              </a:ext>
            </a:extLst>
          </p:cNvPr>
          <p:cNvSpPr/>
          <p:nvPr/>
        </p:nvSpPr>
        <p:spPr>
          <a:xfrm>
            <a:off x="6712772" y="2501153"/>
            <a:ext cx="1481558" cy="4141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Assemblies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FD4872-E866-42BB-B7EA-87BEFA7075F5}"/>
              </a:ext>
            </a:extLst>
          </p:cNvPr>
          <p:cNvSpPr/>
          <p:nvPr/>
        </p:nvSpPr>
        <p:spPr>
          <a:xfrm>
            <a:off x="7121562" y="1807285"/>
            <a:ext cx="1072768" cy="3764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Systems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F4E5B2-3D40-4CA2-BD2B-66B48E3DBC25}"/>
              </a:ext>
            </a:extLst>
          </p:cNvPr>
          <p:cNvSpPr/>
          <p:nvPr/>
        </p:nvSpPr>
        <p:spPr>
          <a:xfrm>
            <a:off x="978946" y="1091901"/>
            <a:ext cx="2952974" cy="564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Project Requirements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152719-611C-4311-911C-2597320152B1}"/>
              </a:ext>
            </a:extLst>
          </p:cNvPr>
          <p:cNvSpPr/>
          <p:nvPr/>
        </p:nvSpPr>
        <p:spPr>
          <a:xfrm>
            <a:off x="5131398" y="1002383"/>
            <a:ext cx="1766636" cy="3122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flow chart</a:t>
            </a:r>
          </a:p>
        </p:txBody>
      </p:sp>
      <p:pic>
        <p:nvPicPr>
          <p:cNvPr id="19" name="Picture 18" descr="Diagram&#10;&#10;Description automatically generated with low confidence">
            <a:extLst>
              <a:ext uri="{FF2B5EF4-FFF2-40B4-BE49-F238E27FC236}">
                <a16:creationId xmlns:a16="http://schemas.microsoft.com/office/drawing/2014/main" id="{B6477720-BCF7-432C-9B95-B3E79561F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1" y="509722"/>
            <a:ext cx="6191777" cy="42710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004B05-B2AA-4D93-BE7B-E3F8FCC868D1}"/>
              </a:ext>
            </a:extLst>
          </p:cNvPr>
          <p:cNvSpPr txBox="1"/>
          <p:nvPr/>
        </p:nvSpPr>
        <p:spPr>
          <a:xfrm>
            <a:off x="6492240" y="1065007"/>
            <a:ext cx="2423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This can be found on the Engineering Resource Guide at</a:t>
            </a:r>
          </a:p>
          <a:p>
            <a:r>
              <a:rPr lang="en-US" sz="1400" dirty="0">
                <a:hlinkClick r:id="rId3"/>
              </a:rPr>
              <a:t>https://ad.fnal.gov/EPG/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You can actually read it there too!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DF1F8-1AC9-4752-83E2-CDEC2919120A}"/>
              </a:ext>
            </a:extLst>
          </p:cNvPr>
          <p:cNvSpPr txBox="1"/>
          <p:nvPr/>
        </p:nvSpPr>
        <p:spPr>
          <a:xfrm>
            <a:off x="467959" y="373721"/>
            <a:ext cx="41040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Introduction</a:t>
            </a:r>
          </a:p>
          <a:p>
            <a:r>
              <a:rPr lang="en-US" sz="1600" dirty="0"/>
              <a:t>Summary of Engineering Process</a:t>
            </a:r>
          </a:p>
          <a:p>
            <a:r>
              <a:rPr lang="en-US" sz="1400" dirty="0"/>
              <a:t>	Chapter 1</a:t>
            </a:r>
          </a:p>
          <a:p>
            <a:r>
              <a:rPr lang="en-US" sz="1400" dirty="0"/>
              <a:t>Requirements and Specifications</a:t>
            </a:r>
          </a:p>
          <a:p>
            <a:r>
              <a:rPr lang="en-US" sz="1400" dirty="0"/>
              <a:t>	Chapter 2</a:t>
            </a:r>
          </a:p>
          <a:p>
            <a:r>
              <a:rPr lang="en-US" sz="1400" dirty="0"/>
              <a:t>Engineering Risk Analysis</a:t>
            </a:r>
          </a:p>
          <a:p>
            <a:r>
              <a:rPr lang="en-US" sz="1400" dirty="0"/>
              <a:t>	Chapter 3</a:t>
            </a:r>
          </a:p>
          <a:p>
            <a:r>
              <a:rPr lang="en-US" sz="1400" dirty="0"/>
              <a:t>Requirements, Engineering and Risk Analysis Reviews</a:t>
            </a:r>
          </a:p>
          <a:p>
            <a:r>
              <a:rPr lang="en-US" sz="1400" dirty="0"/>
              <a:t>	Chapter 4</a:t>
            </a:r>
          </a:p>
          <a:p>
            <a:r>
              <a:rPr lang="en-US" sz="1400" dirty="0"/>
              <a:t>System Design</a:t>
            </a:r>
          </a:p>
          <a:p>
            <a:r>
              <a:rPr lang="en-US" sz="1400" dirty="0"/>
              <a:t>	Chapter 5</a:t>
            </a:r>
          </a:p>
          <a:p>
            <a:r>
              <a:rPr lang="en-US" sz="1400" dirty="0"/>
              <a:t>Engineering Design Review</a:t>
            </a:r>
          </a:p>
          <a:p>
            <a:r>
              <a:rPr lang="en-US" sz="1400" dirty="0"/>
              <a:t>	Chapter 6</a:t>
            </a:r>
          </a:p>
          <a:p>
            <a:r>
              <a:rPr lang="en-US" sz="1400" dirty="0"/>
              <a:t>Procurement and Implementation</a:t>
            </a:r>
          </a:p>
          <a:p>
            <a:r>
              <a:rPr lang="en-US" sz="1400" dirty="0"/>
              <a:t>	Chapter 7</a:t>
            </a:r>
          </a:p>
          <a:p>
            <a:r>
              <a:rPr lang="en-US" sz="1400" dirty="0"/>
              <a:t>Testing and Validation</a:t>
            </a:r>
          </a:p>
          <a:p>
            <a:r>
              <a:rPr lang="en-US" sz="1400" dirty="0"/>
              <a:t>	Chapter 8</a:t>
            </a:r>
          </a:p>
          <a:p>
            <a:r>
              <a:rPr lang="en-US" sz="1400" dirty="0"/>
              <a:t>Release to Operations</a:t>
            </a:r>
          </a:p>
          <a:p>
            <a:r>
              <a:rPr lang="en-US" sz="1400" dirty="0"/>
              <a:t>	Chapter 9</a:t>
            </a:r>
          </a:p>
          <a:p>
            <a:r>
              <a:rPr lang="en-US" sz="1400" dirty="0"/>
              <a:t>Final Documentation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5F00B-1CFF-42C0-8CF7-DC112871A65C}"/>
              </a:ext>
            </a:extLst>
          </p:cNvPr>
          <p:cNvSpPr txBox="1"/>
          <p:nvPr/>
        </p:nvSpPr>
        <p:spPr>
          <a:xfrm>
            <a:off x="5378824" y="634701"/>
            <a:ext cx="349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Appendix (hyper old!)</a:t>
            </a:r>
          </a:p>
          <a:p>
            <a:r>
              <a:rPr lang="en-US" sz="1600" dirty="0"/>
              <a:t>Has samples for each chapter</a:t>
            </a: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865EBC-030B-4B90-B1A3-77FBBC0D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sections are critical to a successful design.</a:t>
            </a:r>
          </a:p>
          <a:p>
            <a:pPr lvl="1"/>
            <a:r>
              <a:rPr lang="en-US" sz="1400" dirty="0"/>
              <a:t>Chapter 1</a:t>
            </a:r>
          </a:p>
          <a:p>
            <a:pPr lvl="1"/>
            <a:r>
              <a:rPr lang="en-US" sz="1400" dirty="0"/>
              <a:t>Requirements and Specifications</a:t>
            </a:r>
          </a:p>
          <a:p>
            <a:pPr lvl="1"/>
            <a:r>
              <a:rPr lang="en-US" sz="1400" dirty="0"/>
              <a:t>Chapter 2</a:t>
            </a:r>
          </a:p>
          <a:p>
            <a:pPr lvl="1"/>
            <a:r>
              <a:rPr lang="en-US" sz="1400" dirty="0"/>
              <a:t>Engineering Risk Analysis</a:t>
            </a:r>
          </a:p>
          <a:p>
            <a:pPr lvl="1"/>
            <a:r>
              <a:rPr lang="en-US" sz="1400" dirty="0"/>
              <a:t>Chapter 3</a:t>
            </a:r>
          </a:p>
          <a:p>
            <a:pPr lvl="1"/>
            <a:r>
              <a:rPr lang="en-US" sz="1400" dirty="0"/>
              <a:t>Requirements, Engineering and Risk Analysis Reviews</a:t>
            </a:r>
          </a:p>
          <a:p>
            <a:pPr lvl="1"/>
            <a:r>
              <a:rPr lang="en-US" sz="1400" dirty="0"/>
              <a:t>Chapter 4 – DESIGN</a:t>
            </a:r>
          </a:p>
          <a:p>
            <a:pPr lvl="1"/>
            <a:r>
              <a:rPr lang="en-US" sz="1400" dirty="0"/>
              <a:t>Chapter 5 – </a:t>
            </a:r>
            <a:r>
              <a:rPr lang="en-US" sz="1400" b="1" i="1" u="sng" dirty="0"/>
              <a:t>THIS IS ONE OF THE LARGEST PROBLEMS WE HAVE Engineering Design Review</a:t>
            </a:r>
            <a:r>
              <a:rPr lang="en-US" sz="1400" dirty="0"/>
              <a:t>.</a:t>
            </a:r>
          </a:p>
          <a:p>
            <a:r>
              <a:rPr lang="en-US" sz="1600" dirty="0"/>
              <a:t>Chapter 1 – “I told you what I wanted, and you didn’t give it to me.  Now you’ve wasted all my project money! Your boss will hear about this!”</a:t>
            </a:r>
          </a:p>
          <a:p>
            <a:r>
              <a:rPr lang="en-US" sz="1600" dirty="0"/>
              <a:t>Chapter 2 – “I know I can get “</a:t>
            </a:r>
            <a:r>
              <a:rPr lang="en-US" sz="1600" dirty="0" err="1"/>
              <a:t>Unobtainium</a:t>
            </a:r>
            <a:r>
              <a:rPr lang="en-US" sz="1600" dirty="0"/>
              <a:t> sheets somewhere.”</a:t>
            </a:r>
          </a:p>
          <a:p>
            <a:r>
              <a:rPr lang="en-US" sz="1600" dirty="0"/>
              <a:t>Chapter 3 – “I know all there is to know on this subject, I’m sure I didn’t miss anything!” or “how can it not work… it’s only cutting-edge (bleeding edge) design.”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AA7F9-2562-448C-A369-501F03D0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3E7FA-71EA-4F06-9D7A-62371F444B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A407-13D7-4F59-A189-DEB583EBE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0DBA7-0F7D-4EC5-90B1-29D264CD6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1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32A9BA-C567-4086-AE01-8380A543D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355" y="458193"/>
            <a:ext cx="7083911" cy="434052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8DC828-C719-4BD0-A543-2D0CC325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 – download a copy for your calculations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53213-AE7E-42DA-A604-9DF15B6AF4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A06F1-7A19-49A2-B2AE-038543D35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8FC0-38F3-40B3-A326-C9C757D1F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1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C068DF6-ABBC-4E6E-A7C2-ACA13F850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30" y="509722"/>
            <a:ext cx="8721937" cy="398528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7992E9-1AC1-4725-8B8F-839EEE6A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E5A1-AD66-4F46-BB4F-00E50B35A9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4/08/2021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79534-271E-495D-BEA3-DD3B43B6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Paul Czarapata | Navigating the Engineering Manual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246DA-6D97-46DF-A3A5-7696AD603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687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</Template>
  <TotalTime>284</TotalTime>
  <Words>961</Words>
  <Application>Microsoft Office PowerPoint</Application>
  <PresentationFormat>On-screen Show (16:9)</PresentationFormat>
  <Paragraphs>145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Fermilab_PPT_090915</vt:lpstr>
      <vt:lpstr>PowerPoint Presentation</vt:lpstr>
      <vt:lpstr>Where did the manual come from?</vt:lpstr>
      <vt:lpstr>PowerPoint Presentation</vt:lpstr>
      <vt:lpstr>Engineering Process at Fermilab</vt:lpstr>
      <vt:lpstr>Engineering flow chart</vt:lpstr>
      <vt:lpstr>Contents</vt:lpstr>
      <vt:lpstr>Critical Sections</vt:lpstr>
      <vt:lpstr>Risk Analysis – download a copy for your calculations</vt:lpstr>
      <vt:lpstr>Risk Summary</vt:lpstr>
      <vt:lpstr>Engineering and Project Risk Elements</vt:lpstr>
      <vt:lpstr>Design</vt:lpstr>
      <vt:lpstr>So what is the Engineering Manual</vt:lpstr>
      <vt:lpstr>More help</vt:lpstr>
      <vt:lpstr>Your Turn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C. Czarapata x3106 01875N</dc:creator>
  <cp:lastModifiedBy>Paul C. Czarapata x3106 01875N</cp:lastModifiedBy>
  <cp:revision>29</cp:revision>
  <cp:lastPrinted>2014-01-20T19:40:21Z</cp:lastPrinted>
  <dcterms:created xsi:type="dcterms:W3CDTF">2021-03-29T14:56:35Z</dcterms:created>
  <dcterms:modified xsi:type="dcterms:W3CDTF">2021-04-09T11:47:51Z</dcterms:modified>
</cp:coreProperties>
</file>